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94" autoAdjust="0"/>
    <p:restoredTop sz="94660"/>
  </p:normalViewPr>
  <p:slideViewPr>
    <p:cSldViewPr>
      <p:cViewPr>
        <p:scale>
          <a:sx n="66" d="100"/>
          <a:sy n="66" d="100"/>
        </p:scale>
        <p:origin x="-1434" y="-6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0CA7C6-E890-4852-9CC6-2581EF0D5318}" type="datetimeFigureOut">
              <a:rPr lang="en-US" smtClean="0"/>
              <a:pPr/>
              <a:t>2/12/2013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A6D9455-A79B-4028-B6C2-FDB34CF8F852}"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1EDD3C-FE69-4BC6-A2B5-723BF9F81288}" type="datetimeFigureOut">
              <a:rPr lang="en-US" smtClean="0"/>
              <a:pPr/>
              <a:t>2/12/2013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3796F-D064-4076-BBDF-4D1F48CECD0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2/12/2013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2/12/2013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2/12/2013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2/12/2013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4747BE-B1D6-4294-B2B6-0B4AF11DC32B}" type="datetimeFigureOut">
              <a:rPr lang="en-US" smtClean="0"/>
              <a:pPr/>
              <a:t>2/12/2013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4747BE-B1D6-4294-B2B6-0B4AF11DC32B}" type="datetimeFigureOut">
              <a:rPr lang="en-US" smtClean="0"/>
              <a:pPr/>
              <a:t>2/12/2013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4747BE-B1D6-4294-B2B6-0B4AF11DC32B}" type="datetimeFigureOut">
              <a:rPr lang="en-US" smtClean="0"/>
              <a:pPr/>
              <a:t>2/12/2013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4747BE-B1D6-4294-B2B6-0B4AF11DC32B}" type="datetimeFigureOut">
              <a:rPr lang="en-US" smtClean="0"/>
              <a:pPr/>
              <a:t>2/12/2013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4747BE-B1D6-4294-B2B6-0B4AF11DC32B}" type="datetimeFigureOut">
              <a:rPr lang="en-US" smtClean="0"/>
              <a:pPr/>
              <a:t>2/12/2013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747BE-B1D6-4294-B2B6-0B4AF11DC32B}" type="datetimeFigureOut">
              <a:rPr lang="en-US" smtClean="0"/>
              <a:pPr/>
              <a:t>2/12/2013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747BE-B1D6-4294-B2B6-0B4AF11DC32B}" type="datetimeFigureOut">
              <a:rPr lang="en-US" smtClean="0"/>
              <a:pPr/>
              <a:t>2/12/2013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4747BE-B1D6-4294-B2B6-0B4AF11DC32B}" type="datetimeFigureOut">
              <a:rPr lang="en-US" smtClean="0"/>
              <a:pPr/>
              <a:t>2/12/2013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8CEB48-0050-46B6-A6C9-7242C188F6F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2286000"/>
            <a:ext cx="7315200" cy="830997"/>
          </a:xfrm>
          <a:prstGeom prst="rect">
            <a:avLst/>
          </a:prstGeom>
          <a:noFill/>
        </p:spPr>
        <p:txBody>
          <a:bodyPr>
            <a:spAutoFit/>
          </a:bodyPr>
          <a:lstStyle/>
          <a:p>
            <a:pPr algn="ctr" fontAlgn="auto">
              <a:spcBef>
                <a:spcPts val="0"/>
              </a:spcBef>
              <a:spcAft>
                <a:spcPts val="0"/>
              </a:spcAft>
              <a:defRPr/>
            </a:pPr>
            <a:r>
              <a:rPr lang="en-US" sz="4800" b="1" dirty="0" smtClean="0">
                <a:ln w="1905"/>
                <a:effectLst>
                  <a:innerShdw blurRad="69850" dist="43180" dir="5400000">
                    <a:srgbClr val="000000">
                      <a:alpha val="65000"/>
                    </a:srgbClr>
                  </a:innerShdw>
                </a:effectLst>
                <a:latin typeface="Times New Roman" pitchFamily="18" charset="0"/>
                <a:cs typeface="Times New Roman" pitchFamily="18" charset="0"/>
              </a:rPr>
              <a:t>RESEARCH REPORT</a:t>
            </a:r>
            <a:endParaRPr lang="en-US" sz="4800" b="1" dirty="0">
              <a:ln w="1905"/>
              <a:effectLst>
                <a:innerShdw blurRad="69850" dist="43180" dir="5400000">
                  <a:srgbClr val="000000">
                    <a:alpha val="65000"/>
                  </a:srgbClr>
                </a:innerShdw>
              </a:effectLst>
              <a:latin typeface="Times New Roman" pitchFamily="18" charset="0"/>
              <a:cs typeface="Times New Roman" pitchFamily="18" charset="0"/>
            </a:endParaRPr>
          </a:p>
        </p:txBody>
      </p:sp>
      <p:sp>
        <p:nvSpPr>
          <p:cNvPr id="10243" name="TextBox 5"/>
          <p:cNvSpPr txBox="1">
            <a:spLocks noChangeArrowheads="1"/>
          </p:cNvSpPr>
          <p:nvPr/>
        </p:nvSpPr>
        <p:spPr bwMode="auto">
          <a:xfrm>
            <a:off x="6096000" y="5486400"/>
            <a:ext cx="2286000" cy="369888"/>
          </a:xfrm>
          <a:prstGeom prst="rect">
            <a:avLst/>
          </a:prstGeom>
          <a:noFill/>
          <a:ln w="9525">
            <a:noFill/>
            <a:miter lim="800000"/>
            <a:headEnd/>
            <a:tailEnd/>
          </a:ln>
        </p:spPr>
        <p:txBody>
          <a:bodyPr>
            <a:spAutoFit/>
          </a:bodyPr>
          <a:lstStyle/>
          <a:p>
            <a:r>
              <a:rPr lang="en-US" b="1" dirty="0">
                <a:latin typeface="Rockwell"/>
              </a:rPr>
              <a:t>Lecture No: </a:t>
            </a:r>
            <a:r>
              <a:rPr lang="en-US" b="1" dirty="0" smtClean="0">
                <a:latin typeface="Rockwell"/>
              </a:rPr>
              <a:t>15</a:t>
            </a:r>
            <a:endParaRPr lang="en-US" b="1" dirty="0">
              <a:latin typeface="Rockwe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91200"/>
          </a:xfrm>
        </p:spPr>
        <p:txBody>
          <a:bodyPr>
            <a:normAutofit fontScale="92500"/>
          </a:bodyPr>
          <a:lstStyle/>
          <a:p>
            <a:pPr algn="just"/>
            <a:r>
              <a:rPr lang="en-US" b="1" dirty="0" smtClean="0"/>
              <a:t>Analysis:</a:t>
            </a:r>
            <a:r>
              <a:rPr lang="en-US" dirty="0" smtClean="0"/>
              <a:t>  How was the analysis carried out?  How was the data reduction handled?  Tell about the scoring scheme used.  Outline the statistical methods applied for the analysis of the data. </a:t>
            </a:r>
          </a:p>
          <a:p>
            <a:pPr algn="just"/>
            <a:r>
              <a:rPr lang="en-US" b="1" dirty="0" smtClean="0"/>
              <a:t>Limitations:</a:t>
            </a:r>
            <a:r>
              <a:rPr lang="en-US" dirty="0" smtClean="0"/>
              <a:t> No report is perfect, so it is important to indicate the report’s limitations.  If there were problems with non-response error or sampling procedures, they should be discussed.  The discussion of limitations should avoid overemphasizing the weaknesses.  Its aim should be to provide a realistic basis for assessing the results.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1"/>
            <a:ext cx="8229600" cy="5257800"/>
          </a:xfrm>
        </p:spPr>
        <p:txBody>
          <a:bodyPr>
            <a:normAutofit/>
          </a:bodyPr>
          <a:lstStyle/>
          <a:p>
            <a:pPr marL="514350" indent="-514350" algn="just">
              <a:buFont typeface="+mj-lt"/>
              <a:buAutoNum type="arabicPeriod" startAt="3"/>
            </a:pPr>
            <a:r>
              <a:rPr lang="en-US" b="1" dirty="0" smtClean="0"/>
              <a:t>Presentation of Data / Results: </a:t>
            </a:r>
            <a:r>
              <a:rPr lang="en-US" sz="2800" dirty="0" smtClean="0"/>
              <a:t>This section presents in some logical order those findings of the project that bear on the objectives. The results should be organized as a continuous narrative, designed to be convincing but not oversell the project.  Summary tables and charts should be used to aid the discussion.  Tables and charts may serve as points of reference to the data being discussed and free the prose from an excess of facts and figures.  Comprehensive or detailed charts should be reserved for the appendix.</a:t>
            </a:r>
            <a:endParaRPr lang="en-US"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334000"/>
          </a:xfrm>
        </p:spPr>
        <p:txBody>
          <a:bodyPr>
            <a:normAutofit/>
          </a:bodyPr>
          <a:lstStyle/>
          <a:p>
            <a:pPr algn="just"/>
            <a:r>
              <a:rPr lang="en-US" sz="2800" b="1" dirty="0" smtClean="0"/>
              <a:t>Summary, Conclusion and Recommendation: </a:t>
            </a:r>
            <a:r>
              <a:rPr lang="en-US" sz="2800" dirty="0" smtClean="0"/>
              <a:t>The last part of the body of the report presents the conclusions and recommendations based on results.  Findings state facts; conclusions represent inferences drawn from findings. Recommendations emerge out of conclusions.  These are actually suggestions for action in an applied research. The researcher may present several alternatives with justification.  In academic research, the recommendations are often further study suggestions  that broaden or test understanding of the subject area.</a:t>
            </a:r>
            <a:endParaRPr lang="en-US"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fontScale="90000"/>
          </a:bodyPr>
          <a:lstStyle/>
          <a:p>
            <a:r>
              <a:rPr lang="en-US" b="1" dirty="0" smtClean="0"/>
              <a:t>Reference Section / Appended parts </a:t>
            </a:r>
          </a:p>
        </p:txBody>
      </p:sp>
      <p:sp>
        <p:nvSpPr>
          <p:cNvPr id="3" name="Content Placeholder 2"/>
          <p:cNvSpPr>
            <a:spLocks noGrp="1"/>
          </p:cNvSpPr>
          <p:nvPr>
            <p:ph idx="1"/>
          </p:nvPr>
        </p:nvSpPr>
        <p:spPr>
          <a:xfrm>
            <a:off x="457200" y="1447800"/>
            <a:ext cx="8229600" cy="4953000"/>
          </a:xfrm>
        </p:spPr>
        <p:txBody>
          <a:bodyPr>
            <a:normAutofit lnSpcReduction="10000"/>
          </a:bodyPr>
          <a:lstStyle/>
          <a:p>
            <a:pPr marL="0" indent="0" algn="just">
              <a:buNone/>
            </a:pPr>
            <a:r>
              <a:rPr lang="en-US" dirty="0" smtClean="0"/>
              <a:t>The appendix presents the “too …” material.  Any material that is too technical or too detailed to go to the body should appear in appendix.  This includes materials of interest only to some readers, or subsidiary materials not directly related to the objectives. Some examples of appendix material are data collection forms (instruments), detailed calculations, discussions of highly technical questions, detailed or comprehensive tables of results, and a bibliography (if appropriate). </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944562"/>
          </a:xfrm>
        </p:spPr>
        <p:txBody>
          <a:bodyPr>
            <a:normAutofit/>
          </a:bodyPr>
          <a:lstStyle/>
          <a:p>
            <a:r>
              <a:rPr lang="en-US" sz="4000" b="1" dirty="0" smtClean="0"/>
              <a:t>DEFINITION</a:t>
            </a:r>
            <a:endParaRPr lang="en-US" sz="4000" b="1" dirty="0"/>
          </a:p>
        </p:txBody>
      </p:sp>
      <p:sp>
        <p:nvSpPr>
          <p:cNvPr id="4" name="Content Placeholder 3"/>
          <p:cNvSpPr>
            <a:spLocks noGrp="1"/>
          </p:cNvSpPr>
          <p:nvPr>
            <p:ph idx="1"/>
          </p:nvPr>
        </p:nvSpPr>
        <p:spPr>
          <a:xfrm>
            <a:off x="457200" y="1371600"/>
            <a:ext cx="8229600" cy="5105400"/>
          </a:xfrm>
        </p:spPr>
        <p:txBody>
          <a:bodyPr>
            <a:normAutofit lnSpcReduction="10000"/>
          </a:bodyPr>
          <a:lstStyle/>
          <a:p>
            <a:pPr marL="514350" indent="-514350" algn="just">
              <a:buFont typeface="+mj-lt"/>
              <a:buAutoNum type="arabicPeriod"/>
            </a:pPr>
            <a:r>
              <a:rPr lang="en-US" dirty="0" smtClean="0"/>
              <a:t>The research report is the compilation of findings from a piece of research. These findings are normally presented in the form of a report or a power point document.</a:t>
            </a:r>
          </a:p>
          <a:p>
            <a:pPr marL="514350" indent="-514350" algn="just">
              <a:buFont typeface="+mj-lt"/>
              <a:buAutoNum type="arabicPeriod"/>
            </a:pPr>
            <a:endParaRPr lang="en-US" sz="2600" dirty="0" smtClean="0"/>
          </a:p>
          <a:p>
            <a:pPr marL="514350" indent="-514350" algn="just">
              <a:buFont typeface="+mj-lt"/>
              <a:buAutoNum type="arabicPeriod"/>
            </a:pPr>
            <a:r>
              <a:rPr lang="en-US" dirty="0" smtClean="0"/>
              <a:t>It is a document that the researcher develop at the conclusion of the research project</a:t>
            </a:r>
          </a:p>
          <a:p>
            <a:pPr marL="514350" indent="-514350" algn="just">
              <a:buFont typeface="+mj-lt"/>
              <a:buAutoNum type="arabicPeriod"/>
            </a:pPr>
            <a:endParaRPr lang="en-US" sz="2600" dirty="0" smtClean="0"/>
          </a:p>
          <a:p>
            <a:pPr marL="514350" indent="-514350" algn="just">
              <a:buFont typeface="+mj-lt"/>
              <a:buAutoNum type="arabicPeriod"/>
            </a:pPr>
            <a:r>
              <a:rPr lang="en-US" dirty="0" smtClean="0"/>
              <a:t>It has been recognized as a part of any scientific piece of research</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sz="3600" b="1" dirty="0" smtClean="0"/>
              <a:t>Format of Research Report</a:t>
            </a:r>
            <a:endParaRPr lang="en-US" sz="3600" b="1" dirty="0"/>
          </a:p>
        </p:txBody>
      </p:sp>
      <p:sp>
        <p:nvSpPr>
          <p:cNvPr id="3" name="Content Placeholder 2"/>
          <p:cNvSpPr>
            <a:spLocks noGrp="1"/>
          </p:cNvSpPr>
          <p:nvPr>
            <p:ph idx="1"/>
          </p:nvPr>
        </p:nvSpPr>
        <p:spPr>
          <a:xfrm>
            <a:off x="457200" y="914400"/>
            <a:ext cx="8229600" cy="5638800"/>
          </a:xfrm>
        </p:spPr>
        <p:txBody>
          <a:bodyPr>
            <a:normAutofit/>
          </a:bodyPr>
          <a:lstStyle/>
          <a:p>
            <a:r>
              <a:rPr lang="en-US" sz="1400" b="1" dirty="0" smtClean="0"/>
              <a:t>Preliminary Section / Prefatory parts / Front Matter</a:t>
            </a:r>
          </a:p>
          <a:p>
            <a:pPr indent="4763">
              <a:buNone/>
            </a:pPr>
            <a:r>
              <a:rPr lang="en-US" sz="1400" dirty="0" smtClean="0"/>
              <a:t>1.  Title fly page </a:t>
            </a:r>
          </a:p>
          <a:p>
            <a:pPr indent="4763">
              <a:buNone/>
            </a:pPr>
            <a:r>
              <a:rPr lang="en-US" sz="1400" dirty="0" smtClean="0"/>
              <a:t>2.  Title page </a:t>
            </a:r>
          </a:p>
          <a:p>
            <a:pPr indent="4763">
              <a:buNone/>
            </a:pPr>
            <a:r>
              <a:rPr lang="en-US" sz="1400" dirty="0" smtClean="0"/>
              <a:t>3.  Submission Certificate</a:t>
            </a:r>
          </a:p>
          <a:p>
            <a:pPr indent="4763">
              <a:buAutoNum type="arabicPeriod" startAt="4"/>
            </a:pPr>
            <a:r>
              <a:rPr lang="en-US" sz="1400" dirty="0" smtClean="0"/>
              <a:t>  Approval Certificate</a:t>
            </a:r>
          </a:p>
          <a:p>
            <a:pPr indent="4763">
              <a:buNone/>
            </a:pPr>
            <a:r>
              <a:rPr lang="en-US" sz="1400" dirty="0" smtClean="0"/>
              <a:t>5.  Acknowledgement</a:t>
            </a:r>
          </a:p>
          <a:p>
            <a:pPr indent="4763">
              <a:buAutoNum type="arabicPeriod" startAt="6"/>
            </a:pPr>
            <a:r>
              <a:rPr lang="en-US" sz="1400" dirty="0" smtClean="0"/>
              <a:t>  Dedication</a:t>
            </a:r>
          </a:p>
          <a:p>
            <a:pPr indent="4763">
              <a:buAutoNum type="arabicPeriod" startAt="6"/>
            </a:pPr>
            <a:r>
              <a:rPr lang="en-US" sz="1400" dirty="0" smtClean="0"/>
              <a:t>  Abstract</a:t>
            </a:r>
          </a:p>
          <a:p>
            <a:pPr indent="4763">
              <a:buAutoNum type="arabicPeriod" startAt="6"/>
            </a:pPr>
            <a:r>
              <a:rPr lang="en-US" sz="1400" dirty="0" smtClean="0"/>
              <a:t>  Table of Content</a:t>
            </a:r>
          </a:p>
          <a:p>
            <a:pPr indent="4763">
              <a:buAutoNum type="arabicPeriod" startAt="6"/>
            </a:pPr>
            <a:r>
              <a:rPr lang="en-US" sz="1400" dirty="0" smtClean="0"/>
              <a:t>  List of  Tables</a:t>
            </a:r>
          </a:p>
          <a:p>
            <a:pPr indent="4763">
              <a:buAutoNum type="arabicPeriod" startAt="6"/>
            </a:pPr>
            <a:r>
              <a:rPr lang="en-US" sz="1400" dirty="0" smtClean="0"/>
              <a:t>  List of Figures</a:t>
            </a:r>
          </a:p>
          <a:p>
            <a:r>
              <a:rPr lang="en-US" sz="1400" b="1" dirty="0" smtClean="0"/>
              <a:t>Main body </a:t>
            </a:r>
          </a:p>
          <a:p>
            <a:pPr indent="4763">
              <a:buFont typeface="+mj-lt"/>
              <a:buAutoNum type="arabicPeriod"/>
            </a:pPr>
            <a:r>
              <a:rPr lang="en-US" sz="1400" dirty="0" smtClean="0"/>
              <a:t>  Introduction </a:t>
            </a:r>
          </a:p>
          <a:p>
            <a:pPr indent="4763">
              <a:buFont typeface="+mj-lt"/>
              <a:buAutoNum type="arabicPeriod"/>
            </a:pPr>
            <a:r>
              <a:rPr lang="en-US" sz="1400" dirty="0" smtClean="0"/>
              <a:t>  Review of Related Literature</a:t>
            </a:r>
          </a:p>
          <a:p>
            <a:pPr indent="4763">
              <a:buFont typeface="+mj-lt"/>
              <a:buAutoNum type="arabicPeriod"/>
            </a:pPr>
            <a:r>
              <a:rPr lang="en-US" sz="1400" dirty="0" smtClean="0"/>
              <a:t>  Methodology</a:t>
            </a:r>
          </a:p>
          <a:p>
            <a:pPr indent="4763">
              <a:buFont typeface="+mj-lt"/>
              <a:buAutoNum type="arabicPeriod"/>
            </a:pPr>
            <a:r>
              <a:rPr lang="en-US" sz="1400" dirty="0" smtClean="0"/>
              <a:t>  Presentation of Data / Results</a:t>
            </a:r>
          </a:p>
          <a:p>
            <a:pPr indent="4763">
              <a:buFont typeface="+mj-lt"/>
              <a:buAutoNum type="arabicPeriod"/>
            </a:pPr>
            <a:r>
              <a:rPr lang="en-US" sz="1400" dirty="0" smtClean="0"/>
              <a:t>  Summary, Conclusion and Recommendation</a:t>
            </a:r>
          </a:p>
          <a:p>
            <a:r>
              <a:rPr lang="en-US" sz="1400" b="1" dirty="0" smtClean="0"/>
              <a:t>Reference </a:t>
            </a:r>
            <a:r>
              <a:rPr lang="en-US" sz="1400" b="1" dirty="0" smtClean="0"/>
              <a:t>Section / Appended parts </a:t>
            </a:r>
          </a:p>
          <a:p>
            <a:pPr indent="4763">
              <a:buNone/>
            </a:pPr>
            <a:r>
              <a:rPr lang="en-US" sz="1400" dirty="0" smtClean="0"/>
              <a:t>1.  Data collection forms (questionnaires, checklist, interview guide, other forms) </a:t>
            </a:r>
          </a:p>
          <a:p>
            <a:pPr indent="4763">
              <a:buNone/>
            </a:pPr>
            <a:r>
              <a:rPr lang="en-US" sz="1400" dirty="0" smtClean="0"/>
              <a:t>2.  Other support material </a:t>
            </a:r>
          </a:p>
          <a:p>
            <a:pPr indent="4763">
              <a:buNone/>
            </a:pPr>
            <a:r>
              <a:rPr lang="en-US" sz="1400" dirty="0" smtClean="0"/>
              <a:t>3.  Bibliography</a:t>
            </a:r>
            <a:endParaRPr lang="en-US"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1020762"/>
          </a:xfrm>
        </p:spPr>
        <p:txBody>
          <a:bodyPr>
            <a:noAutofit/>
          </a:bodyPr>
          <a:lstStyle/>
          <a:p>
            <a:r>
              <a:rPr lang="en-US" sz="3600" b="1" dirty="0" smtClean="0"/>
              <a:t>Preliminary Section / Prefatory parts / Front Matter</a:t>
            </a:r>
            <a:endParaRPr lang="en-US" sz="3600" dirty="0"/>
          </a:p>
        </p:txBody>
      </p:sp>
      <p:sp>
        <p:nvSpPr>
          <p:cNvPr id="3" name="Content Placeholder 2"/>
          <p:cNvSpPr>
            <a:spLocks noGrp="1"/>
          </p:cNvSpPr>
          <p:nvPr>
            <p:ph idx="1"/>
          </p:nvPr>
        </p:nvSpPr>
        <p:spPr>
          <a:xfrm>
            <a:off x="457200" y="1447800"/>
            <a:ext cx="8229600" cy="4953000"/>
          </a:xfrm>
        </p:spPr>
        <p:txBody>
          <a:bodyPr>
            <a:normAutofit fontScale="92500" lnSpcReduction="10000"/>
          </a:bodyPr>
          <a:lstStyle/>
          <a:p>
            <a:pPr marL="514350" indent="-514350" algn="just">
              <a:buFont typeface="+mj-lt"/>
              <a:buAutoNum type="arabicPeriod"/>
            </a:pPr>
            <a:r>
              <a:rPr lang="en-US" b="1" dirty="0" smtClean="0"/>
              <a:t>Title Fly Page:  </a:t>
            </a:r>
            <a:r>
              <a:rPr lang="en-US" sz="3000" dirty="0" smtClean="0"/>
              <a:t>Only the title appears on this page.  For the most formal reports, a title fly page precedes the title page.  Most of the reports don’t have it.  May be it is more like the dustcover of some books. </a:t>
            </a:r>
          </a:p>
          <a:p>
            <a:pPr marL="514350" indent="-514350" algn="just">
              <a:buFont typeface="+mj-lt"/>
              <a:buAutoNum type="arabicPeriod"/>
            </a:pPr>
            <a:endParaRPr lang="en-US" sz="2200" dirty="0" smtClean="0"/>
          </a:p>
          <a:p>
            <a:pPr marL="514350" indent="-514350" algn="just">
              <a:buFont typeface="+mj-lt"/>
              <a:buAutoNum type="arabicPeriod"/>
            </a:pPr>
            <a:r>
              <a:rPr lang="en-US" b="1" dirty="0" smtClean="0"/>
              <a:t>Title Page: </a:t>
            </a:r>
            <a:r>
              <a:rPr lang="en-US" sz="3000" dirty="0" smtClean="0"/>
              <a:t>The title page should include: the title of the report, the name(s) of the person(s) for whom the report was prepared, the name(s) of person(s) who prepared it, and the date of release or presentation. Degree requirement being fulfilled, name and location of college or university and year of submission.</a:t>
            </a:r>
            <a:endParaRPr lang="en-US" sz="3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410200"/>
          </a:xfrm>
        </p:spPr>
        <p:txBody>
          <a:bodyPr>
            <a:normAutofit/>
          </a:bodyPr>
          <a:lstStyle/>
          <a:p>
            <a:pPr marL="514350" indent="-514350">
              <a:buFont typeface="+mj-lt"/>
              <a:buAutoNum type="arabicPeriod" startAt="3"/>
            </a:pPr>
            <a:r>
              <a:rPr lang="en-US" sz="2400" b="1" dirty="0" smtClean="0"/>
              <a:t>Submission Certificate</a:t>
            </a:r>
          </a:p>
          <a:p>
            <a:pPr marL="514350" indent="-514350">
              <a:buFont typeface="+mj-lt"/>
              <a:buAutoNum type="arabicPeriod" startAt="3"/>
            </a:pPr>
            <a:r>
              <a:rPr lang="en-US" sz="2400" b="1" dirty="0" smtClean="0"/>
              <a:t>Approval Certificate</a:t>
            </a:r>
          </a:p>
          <a:p>
            <a:pPr marL="514350" indent="-514350" algn="just">
              <a:buFont typeface="+mj-lt"/>
              <a:buAutoNum type="arabicPeriod" startAt="3"/>
            </a:pPr>
            <a:r>
              <a:rPr lang="en-US" sz="2800" b="1" dirty="0" smtClean="0"/>
              <a:t>Acknowledgement:</a:t>
            </a:r>
            <a:r>
              <a:rPr lang="en-US" sz="2800" dirty="0" smtClean="0"/>
              <a:t> It permits the writer to express appreciation to person who have contributed significantly to completion of report</a:t>
            </a:r>
          </a:p>
          <a:p>
            <a:pPr marL="514350" indent="-514350">
              <a:buFont typeface="+mj-lt"/>
              <a:buAutoNum type="arabicPeriod" startAt="3"/>
            </a:pPr>
            <a:endParaRPr lang="en-US" sz="2000" dirty="0" smtClean="0"/>
          </a:p>
          <a:p>
            <a:pPr marL="514350" indent="-514350" algn="just">
              <a:buFont typeface="+mj-lt"/>
              <a:buAutoNum type="arabicPeriod" startAt="3"/>
            </a:pPr>
            <a:r>
              <a:rPr lang="en-US" sz="2800" b="1" dirty="0" smtClean="0"/>
              <a:t>Table of Contents:   </a:t>
            </a:r>
            <a:r>
              <a:rPr lang="en-US" sz="2800" dirty="0" smtClean="0"/>
              <a:t>A table of contents is essential to any report.  It should list the divisions and subdivisions of the report with page references.  The table of contents is based on the final outline of the report, but it should include first-level subdivisions.</a:t>
            </a:r>
          </a:p>
          <a:p>
            <a:pPr marL="0" indent="0">
              <a:buNone/>
            </a:pPr>
            <a:endParaRPr lang="en-US" dirty="0" smtClean="0"/>
          </a:p>
          <a:p>
            <a:pPr marL="0" indent="0">
              <a:buNone/>
            </a:pPr>
            <a:endParaRPr lang="en-US" dirty="0" smtClean="0"/>
          </a:p>
          <a:p>
            <a:pPr marL="0" indent="0">
              <a:buNone/>
            </a:pPr>
            <a:endParaRPr lang="en-U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4000" b="1" dirty="0" smtClean="0"/>
              <a:t>MAIN BODY </a:t>
            </a:r>
            <a:endParaRPr lang="en-US" sz="4000" dirty="0"/>
          </a:p>
        </p:txBody>
      </p:sp>
      <p:sp>
        <p:nvSpPr>
          <p:cNvPr id="3" name="Content Placeholder 2"/>
          <p:cNvSpPr>
            <a:spLocks noGrp="1"/>
          </p:cNvSpPr>
          <p:nvPr>
            <p:ph idx="1"/>
          </p:nvPr>
        </p:nvSpPr>
        <p:spPr>
          <a:xfrm>
            <a:off x="457200" y="1295400"/>
            <a:ext cx="8229600" cy="5105400"/>
          </a:xfrm>
        </p:spPr>
        <p:txBody>
          <a:bodyPr>
            <a:normAutofit fontScale="85000" lnSpcReduction="10000"/>
          </a:bodyPr>
          <a:lstStyle/>
          <a:p>
            <a:pPr marL="514350" indent="-514350" algn="just">
              <a:buFont typeface="+mj-lt"/>
              <a:buAutoNum type="arabicPeriod"/>
            </a:pPr>
            <a:r>
              <a:rPr lang="en-US" sz="3300" b="1" dirty="0" smtClean="0"/>
              <a:t>Introduction:</a:t>
            </a:r>
            <a:r>
              <a:rPr lang="en-US" sz="3300" dirty="0" smtClean="0"/>
              <a:t>  </a:t>
            </a:r>
            <a:r>
              <a:rPr lang="en-US" sz="3100" dirty="0" smtClean="0"/>
              <a:t>The introduction prepares the reader for the report by describing the parts of the project: background material, the problem statement, and research objectives of the study. The background includes definitions, qualifications and assumptions.  It gives the reader the information needed to understand the remainder of research report. Problem statement contains the need for the research project.  The problem is usually represented by the research question raised by the client. It explains why the project was worth doing. Research objectives address the purpose of the project. At the end of the study the researcher may see the extent to which these objectives have been addressed.</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normAutofit/>
          </a:bodyPr>
          <a:lstStyle/>
          <a:p>
            <a:pPr marL="0" indent="0" algn="just">
              <a:buNone/>
            </a:pPr>
            <a:r>
              <a:rPr lang="en-US" dirty="0" smtClean="0"/>
              <a:t>After introduction,  for  students writing their thesis, it is recommended that they should have three separate chapters on review of literature, theoretical framework, and hypothesis or research question along with the operationalization of variables.  These chapters may be in line with the steps in research that we discussed as part of the research process.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867400"/>
          </a:xfrm>
        </p:spPr>
        <p:txBody>
          <a:bodyPr>
            <a:normAutofit fontScale="92500" lnSpcReduction="10000"/>
          </a:bodyPr>
          <a:lstStyle/>
          <a:p>
            <a:pPr marL="514350" indent="-514350" algn="just">
              <a:buFont typeface="+mj-lt"/>
              <a:buAutoNum type="arabicPeriod" startAt="2"/>
            </a:pPr>
            <a:r>
              <a:rPr lang="en-US" sz="3000" b="1" dirty="0" smtClean="0"/>
              <a:t>Methodology: </a:t>
            </a:r>
            <a:r>
              <a:rPr lang="en-US" sz="3000" dirty="0" smtClean="0"/>
              <a:t> Technical procedures for carrying out the study must be explained in a manner appropriate for the reader.  It may be useful to supplement the material in this section with more detailed explanation in the appendix.  This part of the report should address seven topics: </a:t>
            </a:r>
          </a:p>
          <a:p>
            <a:pPr indent="571500" algn="just"/>
            <a:r>
              <a:rPr lang="en-US" sz="2800" b="1" dirty="0" smtClean="0"/>
              <a:t>Research design: </a:t>
            </a:r>
            <a:r>
              <a:rPr lang="en-US" sz="2800" dirty="0" smtClean="0"/>
              <a:t>Was the study exploratory, descriptive, or causal?  A specific strategy was used to conduct this study.  Why was this particular design suited to the study? </a:t>
            </a:r>
          </a:p>
          <a:p>
            <a:pPr indent="571500" algn="just"/>
            <a:r>
              <a:rPr lang="en-US" sz="2800" b="1" dirty="0" smtClean="0"/>
              <a:t>Data collection methods: </a:t>
            </a:r>
            <a:r>
              <a:rPr lang="en-US" sz="2800" dirty="0" smtClean="0"/>
              <a:t>Did the data come from primary sources or secondary sources?  How the primary data were collected – survey, experiment, observation?  It is possible that multiple techniques may have been used – all these have to be explained.</a:t>
            </a:r>
            <a:endParaRPr lang="en-US"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867400"/>
          </a:xfrm>
        </p:spPr>
        <p:txBody>
          <a:bodyPr>
            <a:normAutofit fontScale="92500" lnSpcReduction="10000"/>
          </a:bodyPr>
          <a:lstStyle/>
          <a:p>
            <a:pPr algn="just"/>
            <a:r>
              <a:rPr lang="en-US" b="1" dirty="0" smtClean="0"/>
              <a:t>Sample design:  </a:t>
            </a:r>
            <a:r>
              <a:rPr lang="en-US" dirty="0" smtClean="0"/>
              <a:t>What was the target population? What sampling frame was used? What type of sampling was used?  What was the selection procedure used? </a:t>
            </a:r>
          </a:p>
          <a:p>
            <a:pPr algn="just"/>
            <a:r>
              <a:rPr lang="en-US" b="1" dirty="0" smtClean="0"/>
              <a:t>Instrument(s) of data collection:  </a:t>
            </a:r>
            <a:r>
              <a:rPr lang="en-US" dirty="0" smtClean="0"/>
              <a:t>What instrument(s) of data collection was (were) used?  Why a particular instrument was selected? Include a copy of each instrument in the appendix. </a:t>
            </a:r>
          </a:p>
          <a:p>
            <a:pPr algn="just"/>
            <a:r>
              <a:rPr lang="en-US" b="1" dirty="0" smtClean="0"/>
              <a:t>Fieldwork/data collection:  </a:t>
            </a:r>
            <a:r>
              <a:rPr lang="en-US" dirty="0" smtClean="0"/>
              <a:t>How many and what type of fieldworkers were used?  What training and supervision did they receive?  How was the quality control assured? </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814</TotalTime>
  <Words>1111</Words>
  <Application>Microsoft Office PowerPoint</Application>
  <PresentationFormat>On-screen Show (4:3)</PresentationFormat>
  <Paragraphs>56</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Slide 1</vt:lpstr>
      <vt:lpstr>DEFINITION</vt:lpstr>
      <vt:lpstr>Format of Research Report</vt:lpstr>
      <vt:lpstr>Preliminary Section / Prefatory parts / Front Matter</vt:lpstr>
      <vt:lpstr>Slide 5</vt:lpstr>
      <vt:lpstr>MAIN BODY </vt:lpstr>
      <vt:lpstr>Slide 7</vt:lpstr>
      <vt:lpstr>Slide 8</vt:lpstr>
      <vt:lpstr>Slide 9</vt:lpstr>
      <vt:lpstr>Slide 10</vt:lpstr>
      <vt:lpstr>Slide 11</vt:lpstr>
      <vt:lpstr>Slide 12</vt:lpstr>
      <vt:lpstr>Reference Section / Appended parts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Common</dc:creator>
  <cp:lastModifiedBy>Common</cp:lastModifiedBy>
  <cp:revision>205</cp:revision>
  <dcterms:created xsi:type="dcterms:W3CDTF">2013-01-14T10:27:06Z</dcterms:created>
  <dcterms:modified xsi:type="dcterms:W3CDTF">2013-02-12T14:14:55Z</dcterms:modified>
</cp:coreProperties>
</file>